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59" r:id="rId6"/>
  </p:sldIdLst>
  <p:sldSz cx="6858000" cy="9144000" type="letter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30"/>
    <a:srgbClr val="002B45"/>
    <a:srgbClr val="FFD52B"/>
    <a:srgbClr val="FEC200"/>
    <a:srgbClr val="EDC87E"/>
    <a:srgbClr val="FF0000"/>
    <a:srgbClr val="0000FF"/>
    <a:srgbClr val="FF0066"/>
    <a:srgbClr val="FFFF66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3979" autoAdjust="0"/>
  </p:normalViewPr>
  <p:slideViewPr>
    <p:cSldViewPr snapToGrid="0">
      <p:cViewPr varScale="1">
        <p:scale>
          <a:sx n="80" d="100"/>
          <a:sy n="80" d="100"/>
        </p:scale>
        <p:origin x="29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5E0C8F1-D2CA-4C07-B591-7CD1A8914A71}" type="datetimeFigureOut">
              <a:rPr lang="en-US" smtClean="0"/>
              <a:t>29-Jun-22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0600" y="1154113"/>
            <a:ext cx="233680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7154"/>
            <a:ext cx="5486400" cy="3638580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BAD47E3-AA0E-483A-84F8-304B7D5C9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D47E3-AA0E-483A-84F8-304B7D5C9F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2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8CAC-8069-4229-BD2E-0B23D38792FE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490B6-9C63-4426-8942-2D3B7839C274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2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CC55-EF13-4451-B511-DE932CDF1BB8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4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D8-AA0C-4E63-8430-683A9ADD0965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1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AF0B-FC82-4776-ABD1-83669CF205AA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6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840B-C047-4D5F-9E64-5A492050771A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3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DC7-5889-4A18-85A1-D6B9BF8DE17E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3C15-AC6B-43A9-84A6-4F7C059D3199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9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3DD9-BDB7-4F2A-8C17-9D7FCE5C66CF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5C7A-4612-451F-8172-EAD723967E32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7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D10D-E77E-4478-AB56-51535E63CD75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8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D325-FC94-4D32-A026-5845F629B39D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f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5" y="61336"/>
            <a:ext cx="1005200" cy="7162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301625" y="2136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lephant" panose="02020904090505020303" pitchFamily="18" charset="0"/>
              </a:rPr>
              <a:t>IG UPDATE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1085" y="-8629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Elephant" panose="02020904090505020303" pitchFamily="18" charset="0"/>
              </a:rPr>
              <a:t>THE</a:t>
            </a: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218219" y="1723701"/>
            <a:ext cx="6458251" cy="7220469"/>
          </a:xfrm>
          <a:prstGeom prst="rect">
            <a:avLst/>
          </a:prstGeom>
          <a:noFill/>
        </p:spPr>
        <p:txBody>
          <a:bodyPr wrap="square" numCol="3" spcCol="91440" rtlCol="0">
            <a:noAutofit/>
          </a:bodyPr>
          <a:lstStyle/>
          <a:p>
            <a:pPr indent="91440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March 1942, AER has provided Soldiers and their dependents with assistance and emergency aid in the form of loans, grants, and scholarships. </a:t>
            </a:r>
          </a:p>
          <a:p>
            <a:pPr indent="91440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Funds for this program come from various sources, including the annual campaign (as authorized by Army Regulation 600-29). </a:t>
            </a:r>
          </a:p>
          <a:p>
            <a:pPr indent="91440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AER annual campaign is the responsibility of the senior commander/senior command sergeant major (in coordination with garrison commander/garrison sergeant major).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Commanders should continuously inform and encourage their Soldiers to use AER when they have a valid financial need. </a:t>
            </a:r>
          </a:p>
          <a:p>
            <a:pPr indent="91440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“Do’s and Don’ts” will help command teams understand how they can best support the AER annual campaign while remaining within regulatory limits.</a:t>
            </a:r>
          </a:p>
          <a:p>
            <a:pPr indent="91440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an officer/NCO installation campaign coordination team (comprised of a field-grade officer and senior NCO).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the Campaign Coordination Team coordinates directly with the ACS staff and the AER team during campaign season.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company-level unit will appoint an AER campaign representative (SSG or above) who will work with the installation’s campaign coordination team.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Endorse/publicize the campaign through usual campaign activities, memorandums, digital platforms or other communication.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Soldiers the opportunity to make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voluntary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donations. (use of a ‘thermometer’ graph is appropriate to show progress of the entire installation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(if established) or the installation’s total contribution.)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up on solicitations where the individual asked to delay or defer decision.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appropriate awards as commendation for exceptional performance in the organization and administration of a campaign.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exceptional performance in organization of a campaign or administration (e.g., letter of commendation).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an after-action report regarding their AER campaign.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this campaign in conjunction with another campaign (e.g., CFC).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Soldiers under your direct supervision (e.g., a platoon sergeant will inform their platoon about AER assistance, but cannot solicit donations from their platoon).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 individuals they are the only one, or one of a small number of people, preventing the achievement of an installation’s goal.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lists of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noncontributors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any purpose.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Initiate awards or rewards for individual solicitors, or grant special privileges, favors, or entitlements as inducement to contribute.</a:t>
            </a: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73" y="891285"/>
            <a:ext cx="6858002" cy="1579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51074" y="831738"/>
            <a:ext cx="1823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Volume 22-7</a:t>
            </a:r>
            <a:r>
              <a:rPr lang="en-US" sz="1200" b="1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, JUNE </a:t>
            </a:r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23148" y="1011900"/>
            <a:ext cx="684642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700" dirty="0">
                <a:latin typeface="Franklin Gothic Demi" panose="020B0703020102020204" pitchFamily="34" charset="0"/>
              </a:rPr>
              <a:t>IG Update 22-7: </a:t>
            </a:r>
            <a:r>
              <a:rPr lang="en-US" sz="1700">
                <a:latin typeface="Franklin Gothic Demi" panose="020B0703020102020204" pitchFamily="34" charset="0"/>
              </a:rPr>
              <a:t>Guidance for Commanders; </a:t>
            </a:r>
            <a:br>
              <a:rPr lang="en-US" sz="1700" dirty="0">
                <a:latin typeface="Franklin Gothic Demi" panose="020B0703020102020204" pitchFamily="34" charset="0"/>
              </a:rPr>
            </a:br>
            <a:r>
              <a:rPr lang="en-US" sz="1700" dirty="0">
                <a:latin typeface="Franklin Gothic Demi" panose="020B0703020102020204" pitchFamily="34" charset="0"/>
              </a:rPr>
              <a:t>Army Emergency Relief (AER) Campaign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47561" y="3148731"/>
            <a:ext cx="1918851" cy="4793002"/>
          </a:xfrm>
          <a:prstGeom prst="rect">
            <a:avLst/>
          </a:prstGeom>
          <a:solidFill>
            <a:srgbClr val="FFD53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https://ig.army.mil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739" y="3625033"/>
            <a:ext cx="1268494" cy="1257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561" y="1726797"/>
            <a:ext cx="1925600" cy="128805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2" name="TextBox 21"/>
          <p:cNvSpPr txBox="1"/>
          <p:nvPr/>
        </p:nvSpPr>
        <p:spPr>
          <a:xfrm>
            <a:off x="2449491" y="8125114"/>
            <a:ext cx="4226979" cy="669414"/>
          </a:xfrm>
          <a:prstGeom prst="rect">
            <a:avLst/>
          </a:prstGeom>
          <a:solidFill>
            <a:srgbClr val="FFD530"/>
          </a:solidFill>
          <a:ln>
            <a:solidFill>
              <a:srgbClr val="002B4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u="sng" dirty="0">
                <a:latin typeface="Franklin Gothic Book" panose="020B0503020102020204" pitchFamily="34" charset="0"/>
              </a:rPr>
              <a:t>References and Resources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AR 600-29 (Fund-Raising within the Department of the Army)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AR 930-4 (Service Organizations-Army Emergency Relief)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https://www.armyemergencyrelief.org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6707" y="3198229"/>
            <a:ext cx="1839384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Department of the Army Inspector General</a:t>
            </a: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900" b="1" dirty="0">
                <a:latin typeface="Franklin Gothic Book" panose="020B0503020102020204" pitchFamily="34" charset="0"/>
              </a:rPr>
              <a:t>The Inspector General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LTG Donna W. Martin</a:t>
            </a: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900" b="1" dirty="0">
                <a:latin typeface="Franklin Gothic Book" panose="020B0503020102020204" pitchFamily="34" charset="0"/>
              </a:rPr>
              <a:t>Deputy, The </a:t>
            </a:r>
            <a:br>
              <a:rPr lang="en-US" sz="900" b="1" dirty="0">
                <a:latin typeface="Franklin Gothic Book" panose="020B0503020102020204" pitchFamily="34" charset="0"/>
              </a:rPr>
            </a:br>
            <a:r>
              <a:rPr lang="en-US" sz="900" b="1" dirty="0">
                <a:latin typeface="Franklin Gothic Book" panose="020B0503020102020204" pitchFamily="34" charset="0"/>
              </a:rPr>
              <a:t>Inspector General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MG Mitchell L. </a:t>
            </a:r>
            <a:r>
              <a:rPr lang="en-US" sz="900" dirty="0" err="1">
                <a:latin typeface="Franklin Gothic Book" panose="020B0503020102020204" pitchFamily="34" charset="0"/>
              </a:rPr>
              <a:t>Kilgo</a:t>
            </a:r>
            <a:endParaRPr lang="en-US" sz="900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900" b="1" dirty="0">
                <a:latin typeface="Franklin Gothic Book" panose="020B0503020102020204" pitchFamily="34" charset="0"/>
              </a:rPr>
              <a:t>The Inspector General </a:t>
            </a:r>
            <a:br>
              <a:rPr lang="en-US" sz="900" b="1" dirty="0">
                <a:latin typeface="Franklin Gothic Book" panose="020B0503020102020204" pitchFamily="34" charset="0"/>
              </a:rPr>
            </a:br>
            <a:r>
              <a:rPr lang="en-US" sz="900" b="1" dirty="0">
                <a:latin typeface="Franklin Gothic Book" panose="020B0503020102020204" pitchFamily="34" charset="0"/>
              </a:rPr>
              <a:t>Sergeant Major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SGM Larry H. Orvis</a:t>
            </a:r>
            <a:endParaRPr lang="en-US" sz="900" b="1" dirty="0">
              <a:latin typeface="Franklin Gothic Book" panose="020B05030201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96057" y="1719468"/>
            <a:ext cx="2126742" cy="766946"/>
          </a:xfrm>
          <a:prstGeom prst="rect">
            <a:avLst/>
          </a:prstGeom>
          <a:solidFill>
            <a:srgbClr val="FFD53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Franklin Gothic Book" panose="020B0503020102020204" pitchFamily="34" charset="0"/>
              </a:rPr>
              <a:t>*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 is the </a:t>
            </a:r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non-profit organization that command teams </a:t>
            </a:r>
            <a:r>
              <a:rPr lang="en-US" sz="1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openly endorse. 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243" y="47727"/>
            <a:ext cx="624848" cy="7907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06" y="6441539"/>
            <a:ext cx="1199314" cy="11993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846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Signature xmlns="32f94c2b-91d4-4dee-b3cf-a7f11ef279e0">false</ForSignature>
    <_dlc_DocId xmlns="ee8c200f-5b40-4309-82ff-5af4db5b0849">GEARS-64959580-1040428</_dlc_DocId>
    <_dlc_DocIdUrl xmlns="ee8c200f-5b40-4309-82ff-5af4db5b0849">
      <Url>https://army.deps.mil/netcom/sites/GEARS/Live/_layouts/15/DocIdRedir.aspx?ID=GEARS-64959580-1040428</Url>
      <Description>GEARS-64959580-1040428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C7DC27485A34C84FFC9D939CC98A4" ma:contentTypeVersion="9" ma:contentTypeDescription="Create a new document." ma:contentTypeScope="" ma:versionID="ab7a1ed5e12639c085a008819a785288">
  <xsd:schema xmlns:xsd="http://www.w3.org/2001/XMLSchema" xmlns:xs="http://www.w3.org/2001/XMLSchema" xmlns:p="http://schemas.microsoft.com/office/2006/metadata/properties" xmlns:ns2="ee8c200f-5b40-4309-82ff-5af4db5b0849" xmlns:ns3="32f94c2b-91d4-4dee-b3cf-a7f11ef279e0" targetNamespace="http://schemas.microsoft.com/office/2006/metadata/properties" ma:root="true" ma:fieldsID="a24d3c7ec60e85a6bc9568b263fe7492" ns2:_="" ns3:_="">
    <xsd:import namespace="ee8c200f-5b40-4309-82ff-5af4db5b0849"/>
    <xsd:import namespace="32f94c2b-91d4-4dee-b3cf-a7f11ef279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ForSignatur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200f-5b40-4309-82ff-5af4db5b084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94c2b-91d4-4dee-b3cf-a7f11ef279e0" elementFormDefault="qualified">
    <xsd:import namespace="http://schemas.microsoft.com/office/2006/documentManagement/types"/>
    <xsd:import namespace="http://schemas.microsoft.com/office/infopath/2007/PartnerControls"/>
    <xsd:element name="ForSignature" ma:index="11" nillable="true" ma:displayName="For Signature?" ma:default="0" ma:description="Indicates if the document requires a signature." ma:internalName="ForSignatur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FC9628-DA05-4C97-A87F-2B648354539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4ECA041-1EAF-4B39-827F-278B7B9AEE21}">
  <ds:schemaRefs>
    <ds:schemaRef ds:uri="http://purl.org/dc/elements/1.1/"/>
    <ds:schemaRef ds:uri="http://schemas.microsoft.com/office/2006/metadata/properties"/>
    <ds:schemaRef ds:uri="ee8c200f-5b40-4309-82ff-5af4db5b084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2f94c2b-91d4-4dee-b3cf-a7f11ef279e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9977FB-B13C-45AF-A2CA-E1379B6BD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c200f-5b40-4309-82ff-5af4db5b0849"/>
    <ds:schemaRef ds:uri="32f94c2b-91d4-4dee-b3cf-a7f11ef279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7C99B22-EF19-4D63-970C-AD43BEE97B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22805</TotalTime>
  <Words>517</Words>
  <Application>Microsoft Office PowerPoint</Application>
  <PresentationFormat>Letter Paper (8.5x11 in)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Elephant</vt:lpstr>
      <vt:lpstr>Franklin Gothic Book</vt:lpstr>
      <vt:lpstr>Franklin Gothic Demi</vt:lpstr>
      <vt:lpstr>Times New Roman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Thomas</cp:lastModifiedBy>
  <cp:revision>516</cp:revision>
  <cp:lastPrinted>2022-04-20T18:55:42Z</cp:lastPrinted>
  <dcterms:created xsi:type="dcterms:W3CDTF">2017-02-16T17:34:53Z</dcterms:created>
  <dcterms:modified xsi:type="dcterms:W3CDTF">2022-06-29T15:03:20Z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0x010100F9CC7DC27485A34C84FFC9D939CC98A4</vt:lpwstr>
  </property>
  <property fmtid="{D5CDD505-2E9C-101B-9397-08002B2CF9AE}" pid="3" name="_dlc_DocIdItemGuid">
    <vt:lpwstr>5323c51f-777e-4ab3-a39f-b2a60f16ddbb</vt:lpwstr>
  </property>
</Properties>
</file>